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3"/>
  </p:handoutMasterIdLst>
  <p:sldIdLst>
    <p:sldId id="263" r:id="rId2"/>
    <p:sldId id="257" r:id="rId3"/>
    <p:sldId id="264" r:id="rId4"/>
    <p:sldId id="265" r:id="rId5"/>
    <p:sldId id="261" r:id="rId6"/>
    <p:sldId id="267" r:id="rId7"/>
    <p:sldId id="268" r:id="rId8"/>
    <p:sldId id="269" r:id="rId9"/>
    <p:sldId id="270" r:id="rId10"/>
    <p:sldId id="272" r:id="rId11"/>
    <p:sldId id="271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中的枚举数据类型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4.7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中的枚举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32">
            <a:extLst>
              <a:ext uri="{FF2B5EF4-FFF2-40B4-BE49-F238E27FC236}">
                <a16:creationId xmlns:a16="http://schemas.microsoft.com/office/drawing/2014/main" id="{479C657F-3C4A-4E02-A10A-78927BC6469F}"/>
              </a:ext>
            </a:extLst>
          </p:cNvPr>
          <p:cNvGrpSpPr/>
          <p:nvPr/>
        </p:nvGrpSpPr>
        <p:grpSpPr>
          <a:xfrm>
            <a:off x="1571587" y="1419852"/>
            <a:ext cx="9343528" cy="4668949"/>
            <a:chOff x="4188196" y="2127479"/>
            <a:chExt cx="3910692" cy="3650794"/>
          </a:xfrm>
        </p:grpSpPr>
        <p:grpSp>
          <p:nvGrpSpPr>
            <p:cNvPr id="16" name="组合 33">
              <a:extLst>
                <a:ext uri="{FF2B5EF4-FFF2-40B4-BE49-F238E27FC236}">
                  <a16:creationId xmlns:a16="http://schemas.microsoft.com/office/drawing/2014/main" id="{0A20E808-AF4A-4F5D-A291-03FDCC8CF9C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1" name="任意多边形 93">
                <a:extLst>
                  <a:ext uri="{FF2B5EF4-FFF2-40B4-BE49-F238E27FC236}">
                    <a16:creationId xmlns:a16="http://schemas.microsoft.com/office/drawing/2014/main" id="{05166EB6-2481-4794-BD80-EF44DDAB58DE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矩形: 圆角 39">
                <a:extLst>
                  <a:ext uri="{FF2B5EF4-FFF2-40B4-BE49-F238E27FC236}">
                    <a16:creationId xmlns:a16="http://schemas.microsoft.com/office/drawing/2014/main" id="{418774F0-B840-48B4-8A83-210932EDF0C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任意多边形 93">
                <a:extLst>
                  <a:ext uri="{FF2B5EF4-FFF2-40B4-BE49-F238E27FC236}">
                    <a16:creationId xmlns:a16="http://schemas.microsoft.com/office/drawing/2014/main" id="{8167A76F-069C-4D6E-B25E-709DB5C7F881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任意多边形 93">
                <a:extLst>
                  <a:ext uri="{FF2B5EF4-FFF2-40B4-BE49-F238E27FC236}">
                    <a16:creationId xmlns:a16="http://schemas.microsoft.com/office/drawing/2014/main" id="{F35DEC98-F089-4DE9-9E4C-E655EA62F36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任意多边形 93">
                <a:extLst>
                  <a:ext uri="{FF2B5EF4-FFF2-40B4-BE49-F238E27FC236}">
                    <a16:creationId xmlns:a16="http://schemas.microsoft.com/office/drawing/2014/main" id="{413B1F6B-A9AE-4E7E-A923-285B218FB036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7" name="直接连接符 34">
              <a:extLst>
                <a:ext uri="{FF2B5EF4-FFF2-40B4-BE49-F238E27FC236}">
                  <a16:creationId xmlns:a16="http://schemas.microsoft.com/office/drawing/2014/main" id="{3F4D9BF4-EC86-4A9B-A4B5-B0D4F7F5392D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35">
              <a:extLst>
                <a:ext uri="{FF2B5EF4-FFF2-40B4-BE49-F238E27FC236}">
                  <a16:creationId xmlns:a16="http://schemas.microsoft.com/office/drawing/2014/main" id="{0373AAE4-277B-477B-AB71-F31106D96C0A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36">
              <a:extLst>
                <a:ext uri="{FF2B5EF4-FFF2-40B4-BE49-F238E27FC236}">
                  <a16:creationId xmlns:a16="http://schemas.microsoft.com/office/drawing/2014/main" id="{F1C997A5-4D57-4CCF-9044-388AF32407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37">
              <a:extLst>
                <a:ext uri="{FF2B5EF4-FFF2-40B4-BE49-F238E27FC236}">
                  <a16:creationId xmlns:a16="http://schemas.microsoft.com/office/drawing/2014/main" id="{C280CFEE-9ABB-4604-AB18-22E409A618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43">
            <a:extLst>
              <a:ext uri="{FF2B5EF4-FFF2-40B4-BE49-F238E27FC236}">
                <a16:creationId xmlns:a16="http://schemas.microsoft.com/office/drawing/2014/main" id="{99721EBB-4EBD-42CD-B2A4-07BF4B09059B}"/>
              </a:ext>
            </a:extLst>
          </p:cNvPr>
          <p:cNvSpPr txBox="1"/>
          <p:nvPr/>
        </p:nvSpPr>
        <p:spPr>
          <a:xfrm>
            <a:off x="2216789" y="1831430"/>
            <a:ext cx="805482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在使用枚举变量进行其他运算时，直接使用枚举常量对应的整数值参与运算。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例如：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&lt;&lt;co1;		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&lt;&lt;co1+5;		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1769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479C657F-3C4A-4E02-A10A-78927BC6469F}"/>
              </a:ext>
            </a:extLst>
          </p:cNvPr>
          <p:cNvGrpSpPr/>
          <p:nvPr/>
        </p:nvGrpSpPr>
        <p:grpSpPr>
          <a:xfrm>
            <a:off x="2388756" y="1490889"/>
            <a:ext cx="7752443" cy="5092791"/>
            <a:chOff x="4188196" y="2127479"/>
            <a:chExt cx="3910692" cy="3650794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A20E808-AF4A-4F5D-A291-03FDCC8CF9C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05166EB6-2481-4794-BD80-EF44DDAB58DE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id="{418774F0-B840-48B4-8A83-210932EDF0C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id="{8167A76F-069C-4D6E-B25E-709DB5C7F881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id="{F35DEC98-F089-4DE9-9E4C-E655EA62F36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413B1F6B-A9AE-4E7E-A923-285B218FB036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3F4D9BF4-EC86-4A9B-A4B5-B0D4F7F5392D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373AAE4-277B-477B-AB71-F31106D96C0A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F1C997A5-4D57-4CCF-9044-388AF32407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C280CFEE-9ABB-4604-AB18-22E409A618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99721EBB-4EBD-42CD-B2A4-07BF4B09059B}"/>
              </a:ext>
            </a:extLst>
          </p:cNvPr>
          <p:cNvSpPr txBox="1"/>
          <p:nvPr/>
        </p:nvSpPr>
        <p:spPr>
          <a:xfrm>
            <a:off x="2759153" y="1696677"/>
            <a:ext cx="8054825" cy="4745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Color{red, green, blue, white, black};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Color co=blue;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switch(co)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case red: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&lt;&lt;"red"&lt;&lt;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break;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case green: 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&lt;&lt;"green"&lt;&lt;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break;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case blue: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&lt;&lt;"blue"&lt;&lt;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break;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case white: 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&lt;&lt;"white"&lt;&lt;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break;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case black: 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&lt;&lt;"black"&lt;&lt;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break;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9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9A3947F-4924-4631-A897-6384E21AD858}"/>
              </a:ext>
            </a:extLst>
          </p:cNvPr>
          <p:cNvGrpSpPr/>
          <p:nvPr/>
        </p:nvGrpSpPr>
        <p:grpSpPr>
          <a:xfrm>
            <a:off x="636609" y="762275"/>
            <a:ext cx="5636173" cy="539885"/>
            <a:chOff x="679948" y="1028702"/>
            <a:chExt cx="5636173" cy="539885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B87B18A1-3756-4BD1-9C5B-E1BF3B0BC429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图: 手动输入 16">
              <a:extLst>
                <a:ext uri="{FF2B5EF4-FFF2-40B4-BE49-F238E27FC236}">
                  <a16:creationId xmlns:a16="http://schemas.microsoft.com/office/drawing/2014/main" id="{E0912F0D-364B-45BD-8B77-84BF6E1946BA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2416400-F1E5-4C4C-AD26-462A429BD3CB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C0DA05D-03F3-4ED7-949B-07257A0F9CBB}"/>
                </a:ext>
              </a:extLst>
            </p:cNvPr>
            <p:cNvSpPr txBox="1"/>
            <p:nvPr/>
          </p:nvSpPr>
          <p:spPr>
            <a:xfrm>
              <a:off x="2116402" y="1060569"/>
              <a:ext cx="4070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枚举变量的使用。</a:t>
              </a: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58B3CA3B-1981-46E2-8AF2-637DCC626573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E7F29D60-6056-4844-8AC7-F56010D560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B800638E-5067-4ED2-A47C-7DB5FB1329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BCAE3569-C268-4DA3-998C-CF65189670A7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0951584F-782C-41B4-A592-2C6C8D0311B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4AAD52FC-35D5-4840-BC3B-52CB517DB4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51710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99363" y="2661318"/>
            <a:ext cx="88448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实际应用中，有些变量只能取若干个有限的整数值。如一周有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天，一年有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个月等。使用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语言，可以定义枚举类型，将所有可能的值列举出来。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1973353" cy="461665"/>
            <a:chOff x="515938" y="1091211"/>
            <a:chExt cx="1973353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1507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枚举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789601" y="1741037"/>
            <a:ext cx="8844812" cy="16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枚举类型的定义形式为：</a:t>
            </a:r>
          </a:p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枚举类型名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&gt;{&lt;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枚举常量列表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&gt;};</a:t>
            </a:r>
          </a:p>
          <a:p>
            <a:pPr>
              <a:lnSpc>
                <a:spcPct val="150000"/>
              </a:lnSpc>
              <a:buClr>
                <a:srgbClr val="7030A0"/>
              </a:buClr>
            </a:pP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564580"/>
            <a:ext cx="9210177" cy="1750114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2A48C1DE-DD34-465F-9449-05D40F3BF870}"/>
              </a:ext>
            </a:extLst>
          </p:cNvPr>
          <p:cNvSpPr txBox="1"/>
          <p:nvPr/>
        </p:nvSpPr>
        <p:spPr>
          <a:xfrm>
            <a:off x="1098915" y="954029"/>
            <a:ext cx="4930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）枚举类型的定义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79C657F-3C4A-4E02-A10A-78927BC6469F}"/>
              </a:ext>
            </a:extLst>
          </p:cNvPr>
          <p:cNvGrpSpPr/>
          <p:nvPr/>
        </p:nvGrpSpPr>
        <p:grpSpPr>
          <a:xfrm>
            <a:off x="1290885" y="3543307"/>
            <a:ext cx="9343528" cy="2801932"/>
            <a:chOff x="4188196" y="2127479"/>
            <a:chExt cx="3910692" cy="3650794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A20E808-AF4A-4F5D-A291-03FDCC8CF9C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05166EB6-2481-4794-BD80-EF44DDAB58DE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id="{418774F0-B840-48B4-8A83-210932EDF0C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id="{8167A76F-069C-4D6E-B25E-709DB5C7F881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id="{F35DEC98-F089-4DE9-9E4C-E655EA62F36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413B1F6B-A9AE-4E7E-A923-285B218FB036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3F4D9BF4-EC86-4A9B-A4B5-B0D4F7F5392D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373AAE4-277B-477B-AB71-F31106D96C0A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F1C997A5-4D57-4CCF-9044-388AF32407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C280CFEE-9ABB-4604-AB18-22E409A618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99721EBB-4EBD-42CD-B2A4-07BF4B09059B}"/>
              </a:ext>
            </a:extLst>
          </p:cNvPr>
          <p:cNvSpPr txBox="1"/>
          <p:nvPr/>
        </p:nvSpPr>
        <p:spPr>
          <a:xfrm>
            <a:off x="1946346" y="3849816"/>
            <a:ext cx="80343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enum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是枚举类型关键字，表示定义一个枚举类型；</a:t>
            </a:r>
          </a:p>
          <a:p>
            <a:pPr marL="342900" indent="-342900"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枚举类型名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是新定义的枚举数据类型的名称，其与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float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等基本数据类型的含义和用法相同；</a:t>
            </a:r>
          </a:p>
          <a:p>
            <a:pPr marL="342900" indent="-342900"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大括号中的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枚举常量列表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以符号常量的形式列举了该枚举类型的变量可能取的整数值，这些符号常量也被称为枚举常量。</a:t>
            </a:r>
          </a:p>
        </p:txBody>
      </p:sp>
    </p:spTree>
    <p:extLst>
      <p:ext uri="{BB962C8B-B14F-4D97-AF65-F5344CB8AC3E}">
        <p14:creationId xmlns:p14="http://schemas.microsoft.com/office/powerpoint/2010/main" val="63842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858754" y="2478434"/>
            <a:ext cx="8661041" cy="2242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在定义枚举类型时，既可以指定、也可以不指定枚举常量对应的整数值。如果没有为第一个枚举常量赋值，则其默认值为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；如果没有为后面的枚举常量赋值，则其默认值为前面枚举常量的值加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9922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679946" y="943242"/>
            <a:ext cx="8363594" cy="1013743"/>
            <a:chOff x="679946" y="943242"/>
            <a:chExt cx="8363594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8259170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例如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320067" y="1198014"/>
              <a:ext cx="63438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enum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Weekday{sun, mon, 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tue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, wed, 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thu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, 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fri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, sat};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8890726" y="950401"/>
              <a:ext cx="152814" cy="165397"/>
              <a:chOff x="4054888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54888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5909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8882646" y="1758323"/>
              <a:ext cx="152814" cy="165398"/>
              <a:chOff x="6186413" y="3155227"/>
              <a:chExt cx="152814" cy="165398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3" y="3155227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5" y="3155228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1867710" y="2827016"/>
            <a:ext cx="91050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上面的语句定义了枚举类型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Weekday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Weekday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类型的变量可以取的值包括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mon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wed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thu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sat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。枚举常量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sun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取默认值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，后面的枚举常量的值为前面枚举常量的值加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，因此，枚举常量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mon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wed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thu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sat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的值依次为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1273828" y="2614534"/>
            <a:ext cx="10083983" cy="3045440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749026" y="943242"/>
            <a:ext cx="8695498" cy="1013743"/>
            <a:chOff x="749026" y="943242"/>
            <a:chExt cx="8695498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749026" y="984583"/>
              <a:ext cx="8642621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74902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再如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320066" y="1198014"/>
              <a:ext cx="69572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enum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Weekday{sun=7, mon=1, 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tue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, wed, 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thu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, 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fri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, sat};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9291710" y="950402"/>
              <a:ext cx="152814" cy="165397"/>
              <a:chOff x="4455872" y="1023324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55872" y="1028703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06893" y="1023324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9283630" y="1758324"/>
              <a:ext cx="152814" cy="165398"/>
              <a:chOff x="6186414" y="2754243"/>
              <a:chExt cx="152814" cy="165398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4" y="2754243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7" y="2754244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2589829" y="3122272"/>
            <a:ext cx="68912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在上面的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Weekday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枚举类型定义语句中，枚举常量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mon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的值分别被赋为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，枚举常量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wed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thu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fri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sat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依次取默认值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2129943" y="2614534"/>
            <a:ext cx="7785582" cy="3045440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251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679946" y="943242"/>
            <a:ext cx="8764578" cy="1013743"/>
            <a:chOff x="679946" y="943242"/>
            <a:chExt cx="8764578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749026" y="984583"/>
              <a:ext cx="8642621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又如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320066" y="1198014"/>
              <a:ext cx="69572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enum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Color{red, green, blue, white=0, black};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9291710" y="950402"/>
              <a:ext cx="152814" cy="165397"/>
              <a:chOff x="4455872" y="1023324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55872" y="1028703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06893" y="1023324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9283630" y="1758324"/>
              <a:ext cx="152814" cy="165398"/>
              <a:chOff x="6186414" y="2754243"/>
              <a:chExt cx="152814" cy="165398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4" y="2754243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7" y="2754244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2678964" y="3093396"/>
            <a:ext cx="68912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在上面的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Color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枚举类型定义语句中，枚举常量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red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green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blue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依次取默认值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white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被赋值为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black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取默认值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（即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white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的值加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）。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2129943" y="2614534"/>
            <a:ext cx="7785582" cy="3045440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5608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2839636" y="3886567"/>
            <a:ext cx="8844812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Color{red, green, blue, white, black};</a:t>
            </a:r>
          </a:p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Color co1, co2;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2219776" y="3356766"/>
            <a:ext cx="7836996" cy="2370928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2A48C1DE-DD34-465F-9449-05D40F3BF870}"/>
              </a:ext>
            </a:extLst>
          </p:cNvPr>
          <p:cNvSpPr txBox="1"/>
          <p:nvPr/>
        </p:nvSpPr>
        <p:spPr>
          <a:xfrm>
            <a:off x="1098915" y="843539"/>
            <a:ext cx="4930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）枚举变量的定义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79C657F-3C4A-4E02-A10A-78927BC6469F}"/>
              </a:ext>
            </a:extLst>
          </p:cNvPr>
          <p:cNvGrpSpPr/>
          <p:nvPr/>
        </p:nvGrpSpPr>
        <p:grpSpPr>
          <a:xfrm>
            <a:off x="2219776" y="1721598"/>
            <a:ext cx="7752447" cy="977893"/>
            <a:chOff x="4188196" y="2127479"/>
            <a:chExt cx="3910692" cy="3650794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A20E808-AF4A-4F5D-A291-03FDCC8CF9C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05166EB6-2481-4794-BD80-EF44DDAB58DE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id="{418774F0-B840-48B4-8A83-210932EDF0C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id="{8167A76F-069C-4D6E-B25E-709DB5C7F881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id="{F35DEC98-F089-4DE9-9E4C-E655EA62F36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413B1F6B-A9AE-4E7E-A923-285B218FB036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3F4D9BF4-EC86-4A9B-A4B5-B0D4F7F5392D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373AAE4-277B-477B-AB71-F31106D96C0A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F1C997A5-4D57-4CCF-9044-388AF32407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C280CFEE-9ABB-4604-AB18-22E409A618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99721EBB-4EBD-42CD-B2A4-07BF4B09059B}"/>
              </a:ext>
            </a:extLst>
          </p:cNvPr>
          <p:cNvSpPr txBox="1"/>
          <p:nvPr/>
        </p:nvSpPr>
        <p:spPr>
          <a:xfrm>
            <a:off x="2735039" y="2028107"/>
            <a:ext cx="6918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2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定义枚举类型之后，就可以定义相应的枚举变量。</a:t>
            </a:r>
          </a:p>
        </p:txBody>
      </p:sp>
    </p:spTree>
    <p:extLst>
      <p:ext uri="{BB962C8B-B14F-4D97-AF65-F5344CB8AC3E}">
        <p14:creationId xmlns:p14="http://schemas.microsoft.com/office/powerpoint/2010/main" val="172143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文本框 31">
            <a:extLst>
              <a:ext uri="{FF2B5EF4-FFF2-40B4-BE49-F238E27FC236}">
                <a16:creationId xmlns:a16="http://schemas.microsoft.com/office/drawing/2014/main" id="{2A48C1DE-DD34-465F-9449-05D40F3BF870}"/>
              </a:ext>
            </a:extLst>
          </p:cNvPr>
          <p:cNvSpPr txBox="1"/>
          <p:nvPr/>
        </p:nvSpPr>
        <p:spPr>
          <a:xfrm>
            <a:off x="1098915" y="954029"/>
            <a:ext cx="4930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）枚举变量的使用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479C657F-3C4A-4E02-A10A-78927BC6469F}"/>
              </a:ext>
            </a:extLst>
          </p:cNvPr>
          <p:cNvGrpSpPr/>
          <p:nvPr/>
        </p:nvGrpSpPr>
        <p:grpSpPr>
          <a:xfrm>
            <a:off x="1290885" y="1528651"/>
            <a:ext cx="9343528" cy="5064654"/>
            <a:chOff x="4188196" y="2127479"/>
            <a:chExt cx="3910692" cy="3650794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A20E808-AF4A-4F5D-A291-03FDCC8CF9C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05166EB6-2481-4794-BD80-EF44DDAB58DE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id="{418774F0-B840-48B4-8A83-210932EDF0C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id="{8167A76F-069C-4D6E-B25E-709DB5C7F881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id="{F35DEC98-F089-4DE9-9E4C-E655EA62F36E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413B1F6B-A9AE-4E7E-A923-285B218FB036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3F4D9BF4-EC86-4A9B-A4B5-B0D4F7F5392D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0373AAE4-277B-477B-AB71-F31106D96C0A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F1C997A5-4D57-4CCF-9044-388AF32407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C280CFEE-9ABB-4604-AB18-22E409A618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99721EBB-4EBD-42CD-B2A4-07BF4B09059B}"/>
              </a:ext>
            </a:extLst>
          </p:cNvPr>
          <p:cNvSpPr txBox="1"/>
          <p:nvPr/>
        </p:nvSpPr>
        <p:spPr>
          <a:xfrm>
            <a:off x="1913329" y="1822269"/>
            <a:ext cx="805482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定义了枚举变量之后，可以对枚举变量进行初始化、赋值或其他操作。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注意</a:t>
            </a:r>
            <a:endParaRPr lang="en-US" altLang="zh-CN" sz="24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只能用枚举常量为枚举变量赋值，而不能用整数值。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例如：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Color{red, green, blue, white, black};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Color co1=red, co2;	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</a:p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co2=2;			//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错误，应改为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co2=blue;</a:t>
            </a:r>
          </a:p>
        </p:txBody>
      </p:sp>
    </p:spTree>
    <p:extLst>
      <p:ext uri="{BB962C8B-B14F-4D97-AF65-F5344CB8AC3E}">
        <p14:creationId xmlns:p14="http://schemas.microsoft.com/office/powerpoint/2010/main" val="369623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557</Words>
  <Application>Microsoft Office PowerPoint</Application>
  <PresentationFormat>宽屏</PresentationFormat>
  <Paragraphs>53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等线</vt:lpstr>
      <vt:lpstr>等线 Light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51</cp:revision>
  <dcterms:created xsi:type="dcterms:W3CDTF">2018-07-20T07:37:48Z</dcterms:created>
  <dcterms:modified xsi:type="dcterms:W3CDTF">2018-08-01T10:55:14Z</dcterms:modified>
</cp:coreProperties>
</file>

<file path=docProps/thumbnail.jpeg>
</file>